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406" r:id="rId2"/>
    <p:sldId id="329" r:id="rId3"/>
    <p:sldId id="407" r:id="rId4"/>
    <p:sldId id="348" r:id="rId5"/>
    <p:sldId id="377" r:id="rId6"/>
    <p:sldId id="357" r:id="rId7"/>
    <p:sldId id="378" r:id="rId8"/>
    <p:sldId id="358" r:id="rId9"/>
    <p:sldId id="376" r:id="rId10"/>
    <p:sldId id="360" r:id="rId11"/>
    <p:sldId id="361" r:id="rId12"/>
    <p:sldId id="359" r:id="rId13"/>
    <p:sldId id="379" r:id="rId14"/>
    <p:sldId id="363" r:id="rId15"/>
    <p:sldId id="366" r:id="rId16"/>
    <p:sldId id="364" r:id="rId17"/>
    <p:sldId id="365" r:id="rId18"/>
    <p:sldId id="362" r:id="rId19"/>
    <p:sldId id="353" r:id="rId20"/>
    <p:sldId id="380" r:id="rId21"/>
    <p:sldId id="370" r:id="rId22"/>
    <p:sldId id="371" r:id="rId23"/>
    <p:sldId id="372" r:id="rId24"/>
    <p:sldId id="373" r:id="rId25"/>
    <p:sldId id="374" r:id="rId26"/>
    <p:sldId id="375" r:id="rId27"/>
    <p:sldId id="369" r:id="rId28"/>
    <p:sldId id="368" r:id="rId29"/>
    <p:sldId id="367" r:id="rId30"/>
    <p:sldId id="408" r:id="rId31"/>
    <p:sldId id="350" r:id="rId32"/>
    <p:sldId id="383" r:id="rId33"/>
    <p:sldId id="384" r:id="rId34"/>
    <p:sldId id="385" r:id="rId35"/>
    <p:sldId id="386" r:id="rId36"/>
    <p:sldId id="387" r:id="rId37"/>
    <p:sldId id="388" r:id="rId38"/>
    <p:sldId id="382" r:id="rId39"/>
    <p:sldId id="395" r:id="rId40"/>
    <p:sldId id="390" r:id="rId41"/>
    <p:sldId id="396" r:id="rId42"/>
    <p:sldId id="391" r:id="rId43"/>
    <p:sldId id="392" r:id="rId44"/>
    <p:sldId id="393" r:id="rId45"/>
    <p:sldId id="394" r:id="rId46"/>
    <p:sldId id="397" r:id="rId47"/>
    <p:sldId id="398" r:id="rId48"/>
    <p:sldId id="399" r:id="rId49"/>
    <p:sldId id="401" r:id="rId50"/>
    <p:sldId id="402" r:id="rId51"/>
    <p:sldId id="404" r:id="rId52"/>
    <p:sldId id="405" r:id="rId53"/>
    <p:sldId id="409" r:id="rId54"/>
    <p:sldId id="410" r:id="rId55"/>
    <p:sldId id="411" r:id="rId56"/>
    <p:sldId id="412" r:id="rId57"/>
    <p:sldId id="413" r:id="rId58"/>
    <p:sldId id="343" r:id="rId59"/>
  </p:sldIdLst>
  <p:sldSz cx="9144000" cy="6858000" type="screen4x3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calaSansLF-Regular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0000FF"/>
    <a:srgbClr val="005ADE"/>
    <a:srgbClr val="0033CC"/>
    <a:srgbClr val="0066FF"/>
    <a:srgbClr val="000099"/>
    <a:srgbClr val="CCECFF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5" autoAdjust="0"/>
    <p:restoredTop sz="99460" autoAdjust="0"/>
  </p:normalViewPr>
  <p:slideViewPr>
    <p:cSldViewPr>
      <p:cViewPr>
        <p:scale>
          <a:sx n="130" d="100"/>
          <a:sy n="13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42" y="-96"/>
      </p:cViewPr>
      <p:guideLst>
        <p:guide orient="horz" pos="3147"/>
        <p:guide pos="216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t" anchorCtr="0" compatLnSpc="1">
            <a:prstTxWarp prst="textNoShape">
              <a:avLst/>
            </a:prstTxWarp>
          </a:bodyPr>
          <a:lstStyle>
            <a:lvl1pPr defTabSz="944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449" y="1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t" anchorCtr="0" compatLnSpc="1">
            <a:prstTxWarp prst="textNoShape">
              <a:avLst/>
            </a:prstTxWarp>
          </a:bodyPr>
          <a:lstStyle>
            <a:lvl1pPr algn="r" defTabSz="944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3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94509"/>
            <a:ext cx="2975299" cy="5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b" anchorCtr="0" compatLnSpc="1">
            <a:prstTxWarp prst="textNoShape">
              <a:avLst/>
            </a:prstTxWarp>
          </a:bodyPr>
          <a:lstStyle>
            <a:lvl1pPr defTabSz="9447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449" y="9494509"/>
            <a:ext cx="2975299" cy="5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b" anchorCtr="0" compatLnSpc="1">
            <a:prstTxWarp prst="textNoShape">
              <a:avLst/>
            </a:prstTxWarp>
          </a:bodyPr>
          <a:lstStyle>
            <a:lvl1pPr algn="r" defTabSz="944731">
              <a:defRPr sz="1300">
                <a:latin typeface="Arial" charset="0"/>
              </a:defRPr>
            </a:lvl1pPr>
          </a:lstStyle>
          <a:p>
            <a:pPr>
              <a:defRPr/>
            </a:pPr>
            <a:fld id="{B374958A-5AA3-42FD-8B90-B7919822A9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465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t" anchorCtr="0" compatLnSpc="1">
            <a:prstTxWarp prst="textNoShape">
              <a:avLst/>
            </a:prstTxWarp>
          </a:bodyPr>
          <a:lstStyle>
            <a:lvl1pPr defTabSz="944731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9053" y="1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t" anchorCtr="0" compatLnSpc="1">
            <a:prstTxWarp prst="textNoShape">
              <a:avLst/>
            </a:prstTxWarp>
          </a:bodyPr>
          <a:lstStyle>
            <a:lvl1pPr algn="r" defTabSz="944731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0450" y="212725"/>
            <a:ext cx="4706938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0890" y="3910523"/>
            <a:ext cx="6108000" cy="594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 smtClean="0"/>
              <a:t>Klicken Sie, um die Formate des Vorlagentextes zu bearbeiten</a:t>
            </a:r>
          </a:p>
          <a:p>
            <a:pPr lvl="1"/>
            <a:r>
              <a:rPr lang="de-CH" noProof="0" dirty="0" smtClean="0"/>
              <a:t>Zweite Ebene</a:t>
            </a:r>
          </a:p>
          <a:p>
            <a:pPr lvl="2"/>
            <a:r>
              <a:rPr lang="de-CH" noProof="0" dirty="0" smtClean="0"/>
              <a:t>Dritte Ebene</a:t>
            </a:r>
          </a:p>
          <a:p>
            <a:pPr lvl="3"/>
            <a:r>
              <a:rPr lang="de-CH" noProof="0" dirty="0" smtClean="0"/>
              <a:t>Vierte Ebene</a:t>
            </a:r>
          </a:p>
          <a:p>
            <a:pPr lvl="4"/>
            <a:r>
              <a:rPr lang="de-CH" noProof="0" dirty="0" smtClean="0"/>
              <a:t>Fünfte Ebene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96104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b" anchorCtr="0" compatLnSpc="1">
            <a:prstTxWarp prst="textNoShape">
              <a:avLst/>
            </a:prstTxWarp>
          </a:bodyPr>
          <a:lstStyle>
            <a:lvl1pPr defTabSz="944731">
              <a:defRPr sz="1300">
                <a:latin typeface="Tahoma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68" tIns="47234" rIns="94468" bIns="47234" numCol="1" anchor="b" anchorCtr="0" compatLnSpc="1">
            <a:prstTxWarp prst="textNoShape">
              <a:avLst/>
            </a:prstTxWarp>
          </a:bodyPr>
          <a:lstStyle>
            <a:lvl1pPr algn="r" defTabSz="944731">
              <a:defRPr sz="1300">
                <a:latin typeface="Tahoma" charset="0"/>
              </a:defRPr>
            </a:lvl1pPr>
          </a:lstStyle>
          <a:p>
            <a:pPr>
              <a:defRPr/>
            </a:pPr>
            <a:fld id="{F18344AA-0F72-4EB5-8552-75EBE9062E7C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3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731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54497" indent="-290190" defTabSz="944731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60761" indent="-232152" defTabSz="944731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25067" indent="-232152" defTabSz="944731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89372" indent="-232152" defTabSz="944731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53677" indent="-232152" defTabSz="9447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3017981" indent="-232152" defTabSz="9447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82286" indent="-232152" defTabSz="9447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946592" indent="-232152" defTabSz="9447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eaLnBrk="1" hangingPunct="1"/>
            <a:fld id="{3CA76FBB-08BE-4FEB-8AC7-2A7332482D3E}" type="slidenum">
              <a:rPr lang="de-CH" sz="1300">
                <a:latin typeface="Tahoma" pitchFamily="34" charset="0"/>
              </a:rPr>
              <a:pPr eaLnBrk="1" hangingPunct="1"/>
              <a:t>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430213"/>
            <a:ext cx="4059238" cy="30464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b="1" dirty="0" smtClean="0"/>
              <a:t>Beginn: </a:t>
            </a:r>
            <a:r>
              <a:rPr lang="de-CH" dirty="0"/>
              <a:t>15:30</a:t>
            </a:r>
            <a:endParaRPr lang="de-DE" b="1" dirty="0" smtClean="0"/>
          </a:p>
          <a:p>
            <a:pPr eaLnBrk="1" hangingPunct="1"/>
            <a:endParaRPr lang="de-DE" b="1" dirty="0" smtClean="0"/>
          </a:p>
          <a:p>
            <a:pPr eaLnBrk="1" hangingPunct="1"/>
            <a:r>
              <a:rPr lang="de-DE" b="1" dirty="0" err="1" smtClean="0"/>
              <a:t>Begrüssung</a:t>
            </a:r>
            <a:r>
              <a:rPr lang="de-DE" b="1" dirty="0" smtClean="0"/>
              <a:t>:</a:t>
            </a:r>
          </a:p>
          <a:p>
            <a:pPr eaLnBrk="1" hangingPunct="1">
              <a:buFontTx/>
              <a:buChar char="•"/>
            </a:pPr>
            <a:r>
              <a:rPr lang="de-DE" dirty="0" smtClean="0"/>
              <a:t>Mitglieder und Gäste</a:t>
            </a:r>
          </a:p>
          <a:p>
            <a:pPr eaLnBrk="1" hangingPunct="1">
              <a:buFontTx/>
              <a:buChar char="•"/>
            </a:pPr>
            <a:endParaRPr lang="de-DE" dirty="0" smtClean="0"/>
          </a:p>
          <a:p>
            <a:pPr eaLnBrk="1" hangingPunct="1">
              <a:buFontTx/>
              <a:buChar char="•"/>
            </a:pPr>
            <a:r>
              <a:rPr lang="de-DE" dirty="0" smtClean="0"/>
              <a:t>Namentlich:</a:t>
            </a:r>
          </a:p>
          <a:p>
            <a:pPr eaLnBrk="1" hangingPunct="1">
              <a:buFontTx/>
              <a:buChar char="•"/>
            </a:pPr>
            <a:endParaRPr lang="de-DE" b="1" dirty="0" smtClean="0"/>
          </a:p>
          <a:p>
            <a:pPr eaLnBrk="1" hangingPunct="1">
              <a:buFontTx/>
              <a:buChar char="•"/>
            </a:pPr>
            <a:r>
              <a:rPr lang="de-DE" dirty="0" smtClean="0"/>
              <a:t>Presse: </a:t>
            </a:r>
            <a:endParaRPr lang="de-DE" b="1" dirty="0" smtClean="0"/>
          </a:p>
          <a:p>
            <a:pPr eaLnBrk="1" hangingPunct="1">
              <a:buFontTx/>
              <a:buChar char="•"/>
            </a:pPr>
            <a:endParaRPr lang="de-DE" b="1" dirty="0" smtClean="0"/>
          </a:p>
          <a:p>
            <a:pPr defTabSz="928610" eaLnBrk="1" hangingPunct="1">
              <a:buFontTx/>
              <a:buChar char="•"/>
            </a:pPr>
            <a:r>
              <a:rPr lang="de-DE" dirty="0" smtClean="0"/>
              <a:t>Vertreter Verbände:</a:t>
            </a:r>
          </a:p>
          <a:p>
            <a:pPr defTabSz="928610" eaLnBrk="1" hangingPunct="1">
              <a:buFontTx/>
              <a:buChar char="•"/>
            </a:pPr>
            <a:endParaRPr lang="de-CH" dirty="0" smtClean="0"/>
          </a:p>
          <a:p>
            <a:pPr eaLnBrk="1" hangingPunct="1"/>
            <a:r>
              <a:rPr lang="de-DE" b="1" dirty="0" smtClean="0"/>
              <a:t>Dank der Organisation</a:t>
            </a:r>
          </a:p>
          <a:p>
            <a:pPr eaLnBrk="1" hangingPunct="1">
              <a:buFontTx/>
              <a:buChar char="•"/>
            </a:pPr>
            <a:r>
              <a:rPr lang="de-CH" dirty="0" smtClean="0"/>
              <a:t> </a:t>
            </a:r>
            <a:r>
              <a:rPr lang="de-DE" dirty="0" smtClean="0"/>
              <a:t>NPZ Bern / Li Laffer</a:t>
            </a:r>
          </a:p>
          <a:p>
            <a:pPr eaLnBrk="1" hangingPunct="1"/>
            <a:endParaRPr lang="de-DE" dirty="0" smtClean="0"/>
          </a:p>
          <a:p>
            <a:pPr eaLnBrk="1" hangingPunct="1"/>
            <a:r>
              <a:rPr lang="de-DE" dirty="0" smtClean="0"/>
              <a:t>Sprache: </a:t>
            </a:r>
            <a:r>
              <a:rPr lang="de-DE" b="1" dirty="0" smtClean="0">
                <a:solidFill>
                  <a:srgbClr val="FF0000"/>
                </a:solidFill>
              </a:rPr>
              <a:t>Hochdeutsch oder Dialekt </a:t>
            </a:r>
          </a:p>
          <a:p>
            <a:pPr eaLnBrk="1" hangingPunct="1"/>
            <a:endParaRPr lang="de-DE" dirty="0" smtClean="0"/>
          </a:p>
          <a:p>
            <a:r>
              <a:rPr lang="de-DE" b="1" dirty="0" smtClean="0"/>
              <a:t>Entschuldigt:</a:t>
            </a:r>
          </a:p>
          <a:p>
            <a:r>
              <a:rPr lang="de-DE" b="0" dirty="0" smtClean="0"/>
              <a:t>SVPS</a:t>
            </a:r>
            <a:r>
              <a:rPr lang="de-DE" b="0" baseline="0" dirty="0" smtClean="0"/>
              <a:t> – Sandra Widmer (GL) Evelyne Niklaus (</a:t>
            </a:r>
            <a:r>
              <a:rPr lang="de-DE" b="0" baseline="0" dirty="0" err="1" smtClean="0"/>
              <a:t>Stv</a:t>
            </a:r>
            <a:r>
              <a:rPr lang="de-DE" b="0" baseline="0" dirty="0" smtClean="0"/>
              <a:t>. GL)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 smtClean="0"/>
              <a:t>Manuela Daeppen, Naomi Freund, Heidi Meier</a:t>
            </a:r>
            <a:r>
              <a:rPr kumimoji="1" lang="de-CH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Anna </a:t>
            </a:r>
            <a:r>
              <a:rPr kumimoji="1" lang="de-CH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Kull</a:t>
            </a:r>
            <a:r>
              <a:rPr kumimoji="1" lang="de-CH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</a:t>
            </a:r>
            <a:r>
              <a:rPr lang="de-CH" dirty="0" smtClean="0"/>
              <a:t> </a:t>
            </a:r>
            <a:r>
              <a:rPr kumimoji="1" lang="de-CH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Ewald Gebs, Patric </a:t>
            </a:r>
            <a:r>
              <a:rPr kumimoji="1" lang="de-CH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Looser</a:t>
            </a:r>
            <a:r>
              <a:rPr kumimoji="1" lang="de-CH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</a:t>
            </a:r>
            <a:r>
              <a:rPr kumimoji="1" lang="de-CH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Kathrin Hengartner, </a:t>
            </a:r>
            <a:r>
              <a:rPr kumimoji="1" lang="de-D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Sibylle Curty </a:t>
            </a:r>
            <a:endParaRPr kumimoji="1" lang="de-CH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kumimoji="1" lang="de-CH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de-CH" b="0" dirty="0"/>
          </a:p>
          <a:p>
            <a:r>
              <a:rPr lang="de-CH" dirty="0"/>
              <a:t> </a:t>
            </a:r>
          </a:p>
          <a:p>
            <a:pPr eaLnBrk="1" hangingPunct="1"/>
            <a:endParaRPr lang="de-DE" b="1" dirty="0" smtClean="0"/>
          </a:p>
          <a:p>
            <a:pPr eaLnBrk="1" hangingPunct="1"/>
            <a:endParaRPr lang="de-DE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10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19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56E415FE-8908-478C-BDC5-E85D65AAEFAF}" type="slidenum">
              <a:rPr lang="de-CH" sz="1300">
                <a:latin typeface="Tahoma" pitchFamily="34" charset="0"/>
              </a:rPr>
              <a:pPr algn="r" eaLnBrk="1" hangingPunct="1"/>
              <a:t>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1913" y="358775"/>
            <a:ext cx="4248150" cy="31877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Vorstand -&gt;</a:t>
            </a:r>
            <a:r>
              <a:rPr lang="de-DE" baseline="0" dirty="0" smtClean="0"/>
              <a:t> Ordnungsantrag </a:t>
            </a:r>
            <a:r>
              <a:rPr lang="de-DE" b="1" baseline="0" dirty="0" smtClean="0">
                <a:solidFill>
                  <a:srgbClr val="FF0000"/>
                </a:solidFill>
              </a:rPr>
              <a:t>Redezeitbeschränkung</a:t>
            </a:r>
            <a:r>
              <a:rPr lang="de-DE" baseline="0" dirty="0" smtClean="0">
                <a:solidFill>
                  <a:srgbClr val="FF0000"/>
                </a:solidFill>
              </a:rPr>
              <a:t> </a:t>
            </a:r>
            <a:r>
              <a:rPr lang="de-DE" baseline="0" dirty="0" smtClean="0"/>
              <a:t>von 3 Minuten pro Person und Traktandum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20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29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30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39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40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49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50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51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52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53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54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55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57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8938252E-7E03-4FCD-9B0C-4AAA04A8DD9E}" type="slidenum">
              <a:rPr lang="de-CH" sz="1300">
                <a:latin typeface="Tahoma" pitchFamily="34" charset="0"/>
              </a:rPr>
              <a:pPr algn="r" eaLnBrk="1" hangingPunct="1"/>
              <a:t>58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139700"/>
            <a:ext cx="4929187" cy="36988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dirty="0" smtClean="0"/>
              <a:t> </a:t>
            </a:r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6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7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8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9053" y="9496104"/>
            <a:ext cx="2975299" cy="5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468" tIns="47234" rIns="94468" bIns="47234" anchor="b"/>
          <a:lstStyle>
            <a:lvl1pPr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defTabSz="930275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2DCD656A-6B51-46DE-BE16-18752F0E240A}" type="slidenum">
              <a:rPr lang="de-CH" sz="1300">
                <a:latin typeface="Tahoma" pitchFamily="34" charset="0"/>
              </a:rPr>
              <a:pPr algn="r" eaLnBrk="1" hangingPunct="1"/>
              <a:t>9</a:t>
            </a:fld>
            <a:endParaRPr lang="de-CH" sz="1300">
              <a:latin typeface="Tahoma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284163"/>
            <a:ext cx="4256088" cy="31924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z="120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CVI Bern </a:t>
            </a:r>
            <a:r>
              <a:rPr lang="de-CH" sz="1200" b="0" dirty="0" smtClean="0"/>
              <a:t>– Internationale Beachtung</a:t>
            </a:r>
            <a:r>
              <a:rPr lang="de-CH" sz="1200" b="1" dirty="0" smtClean="0"/>
              <a:t/>
            </a:r>
            <a:br>
              <a:rPr lang="de-CH" sz="1200" b="1" dirty="0" smtClean="0"/>
            </a:br>
            <a:endParaRPr lang="de-CH" sz="1200" b="1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Einführung ONS, VORIS, Richtsystem</a:t>
            </a:r>
            <a:br>
              <a:rPr lang="de-CH" sz="1200" b="1" dirty="0" smtClean="0"/>
            </a:br>
            <a:r>
              <a:rPr lang="de-CH" sz="1200" b="0" dirty="0" smtClean="0"/>
              <a:t>Allen</a:t>
            </a:r>
            <a:r>
              <a:rPr lang="de-CH" sz="1200" b="0" baseline="0" dirty="0" smtClean="0"/>
              <a:t> Betroffenen und Beteiligten viel abverlangt – Herzlichen Dank !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2016 im Zeichen der Selbständigen Nutzung durch die Veranstalter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Finanzielle Situation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dirty="0" smtClean="0"/>
              <a:t>Durch</a:t>
            </a:r>
            <a:r>
              <a:rPr lang="de-CH" sz="1200" b="0" baseline="0" dirty="0" smtClean="0"/>
              <a:t> Zusammenschluss mit SVPS mehr Mittel zur Verfügung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Trotzdem ein negativer Abschluss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Internationale Starts und Championate werden immer Teurer</a:t>
            </a:r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0" baseline="0" dirty="0" smtClean="0"/>
              <a:t>Immer mehr Forderungen: Verbesserung EDV, </a:t>
            </a:r>
            <a:r>
              <a:rPr lang="de-CH" sz="1200" b="0" baseline="0" dirty="0" err="1" smtClean="0"/>
              <a:t>Vet</a:t>
            </a:r>
            <a:r>
              <a:rPr lang="de-CH" sz="1200" b="0" baseline="0" dirty="0" smtClean="0"/>
              <a:t> Checks, Unterstützung Kader</a:t>
            </a: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endParaRPr lang="de-CH" sz="1200" b="0" dirty="0" smtClean="0"/>
          </a:p>
          <a:p>
            <a:pPr eaLnBrk="1" hangingPunct="1">
              <a:lnSpc>
                <a:spcPct val="150000"/>
              </a:lnSpc>
              <a:buClr>
                <a:srgbClr val="CC0000"/>
              </a:buClr>
              <a:buSzPct val="80000"/>
              <a:buFont typeface="Wingdings" pitchFamily="2" charset="2"/>
              <a:buNone/>
            </a:pPr>
            <a:r>
              <a:rPr lang="de-CH" sz="1200" b="1" dirty="0" smtClean="0"/>
              <a:t>Vorstand</a:t>
            </a:r>
          </a:p>
          <a:p>
            <a:pPr eaLnBrk="1" hangingPunct="1"/>
            <a:r>
              <a:rPr lang="de-DE" sz="1200" dirty="0" smtClean="0"/>
              <a:t>Nachfolgeregelungen schwierig entspricht Trend in allen Verbänden</a:t>
            </a:r>
          </a:p>
          <a:p>
            <a:pPr eaLnBrk="1" hangingPunct="1"/>
            <a:r>
              <a:rPr lang="de-DE" sz="1200" dirty="0" smtClean="0"/>
              <a:t>Generationenwechsel</a:t>
            </a:r>
            <a:endParaRPr lang="de-DE" sz="1200" dirty="0"/>
          </a:p>
          <a:p>
            <a:pPr eaLnBrk="1" hangingPunct="1"/>
            <a:endParaRPr lang="de-DE" sz="1200" dirty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baseline="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endParaRPr lang="de-DE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A250F-4F21-4976-9EA5-2ABB211345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86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AE2B-F12A-4BCC-A038-24D0E8DA24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06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A840-EA61-48EC-9FD7-EDB0826F52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0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1115614" y="413109"/>
            <a:ext cx="368300" cy="474662"/>
          </a:xfrm>
          <a:prstGeom prst="rect">
            <a:avLst/>
          </a:prstGeom>
          <a:gradFill rotWithShape="0">
            <a:gsLst>
              <a:gs pos="0">
                <a:srgbClr val="EA0000"/>
              </a:gs>
              <a:gs pos="100000">
                <a:srgbClr val="EA0000">
                  <a:gamma/>
                  <a:tint val="15686"/>
                  <a:invGamma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de-CH">
              <a:latin typeface="Tahoma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ltGray">
          <a:xfrm>
            <a:off x="1299766" y="547821"/>
            <a:ext cx="368300" cy="474663"/>
          </a:xfrm>
          <a:prstGeom prst="rect">
            <a:avLst/>
          </a:prstGeom>
          <a:gradFill rotWithShape="0">
            <a:gsLst>
              <a:gs pos="0">
                <a:srgbClr val="0000FF"/>
              </a:gs>
              <a:gs pos="100000">
                <a:srgbClr val="CCEC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de-CH">
              <a:latin typeface="Tahoma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 flipV="1">
            <a:off x="250825" y="808038"/>
            <a:ext cx="8661400" cy="396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kumimoji="1" lang="de-CH">
              <a:latin typeface="Tahoma" charset="0"/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FEDD649-58B0-4948-8FB0-1B4F2A1A92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200" name="Picture 10" descr="Signet SVV col kl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758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700338" y="333375"/>
            <a:ext cx="29452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CH" sz="2000" b="1" dirty="0" smtClean="0">
                <a:latin typeface="ScalaSansLF-Bold" pitchFamily="34" charset="0"/>
              </a:rPr>
              <a:t>VORIS Workshop 2016</a:t>
            </a:r>
            <a:endParaRPr lang="de-CH" sz="2000" b="1" dirty="0">
              <a:latin typeface="ScalaSansLF-Bold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50823" y="323488"/>
            <a:ext cx="864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CH" sz="2400" b="1" dirty="0" smtClean="0">
                <a:latin typeface="ScalaSansLF-Bold" pitchFamily="34" charset="0"/>
              </a:rPr>
              <a:t>SVV</a:t>
            </a:r>
            <a:endParaRPr lang="de-CH" sz="2400" b="1" dirty="0">
              <a:latin typeface="ScalaSansLF-Bold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marL="838200" indent="-838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+mj-lt"/>
          <a:ea typeface="+mj-ea"/>
          <a:cs typeface="+mj-cs"/>
        </a:defRPr>
      </a:lvl1pPr>
      <a:lvl2pPr marL="838200" indent="-838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2pPr>
      <a:lvl3pPr marL="838200" indent="-838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3pPr>
      <a:lvl4pPr marL="838200" indent="-838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4pPr>
      <a:lvl5pPr marL="838200" indent="-8382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5pPr>
      <a:lvl6pPr marL="1295400" indent="-838200" algn="l" rtl="0" fontAlgn="base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6pPr>
      <a:lvl7pPr marL="1752600" indent="-838200" algn="l" rtl="0" fontAlgn="base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7pPr>
      <a:lvl8pPr marL="2209800" indent="-838200" algn="l" rtl="0" fontAlgn="base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8pPr>
      <a:lvl9pPr marL="2667000" indent="-838200" algn="l" rtl="0" fontAlgn="base">
        <a:spcBef>
          <a:spcPct val="0"/>
        </a:spcBef>
        <a:spcAft>
          <a:spcPct val="0"/>
        </a:spcAft>
        <a:defRPr sz="2000">
          <a:solidFill>
            <a:srgbClr val="00777A"/>
          </a:solidFill>
          <a:latin typeface="ScalaSansLF-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90500" indent="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381000" indent="5334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defRPr sz="2400">
          <a:solidFill>
            <a:schemeClr val="tx1"/>
          </a:solidFill>
          <a:latin typeface="+mn-lt"/>
        </a:defRPr>
      </a:lvl3pPr>
      <a:lvl4pPr marL="571500" indent="8001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2000">
          <a:solidFill>
            <a:schemeClr val="tx1"/>
          </a:solidFill>
          <a:latin typeface="+mn-lt"/>
        </a:defRPr>
      </a:lvl4pPr>
      <a:lvl5pPr marL="762000" indent="1066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5pPr>
      <a:lvl6pPr marL="12192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6pPr>
      <a:lvl7pPr marL="16764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7pPr>
      <a:lvl8pPr marL="2133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8pPr>
      <a:lvl9pPr marL="25908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erichte%20Protokoll/Jahresbericht%20des%20Pr%C3%A4sidenten%202010%20ver.%201.0.do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.Kiener@fnch.ch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equis_anleitung_veranstalter_de.pdf" TargetMode="External"/><Relationship Id="rId5" Type="http://schemas.openxmlformats.org/officeDocument/2006/relationships/image" Target="../media/image2.png"/><Relationship Id="rId4" Type="http://schemas.openxmlformats.org/officeDocument/2006/relationships/hyperlink" Target="Anmeldung%20im%20extranet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Konfiguration%20SVV%20Turnier%20Netzwerk%20Ver.%201.1.doc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istration@voltige.ch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mmunikation@voltige.ch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zen@voltige.ch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twicklung@voltige.ch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7667625" y="6400800"/>
            <a:ext cx="101917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eaLnBrk="1" hangingPunct="1"/>
            <a:fld id="{41AA5C5F-F578-4EA3-8763-91ED5E687858}" type="slidenum">
              <a:rPr lang="de-DE" sz="1000" smtClean="0"/>
              <a:pPr eaLnBrk="1" hangingPunct="1"/>
              <a:t>1</a:t>
            </a:fld>
            <a:endParaRPr lang="de-DE" sz="1000" dirty="0" smtClean="0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497618" y="1196752"/>
            <a:ext cx="4484688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CH" b="1" dirty="0"/>
              <a:t>Herzlich  willkommen </a:t>
            </a:r>
            <a:r>
              <a:rPr lang="de-CH" b="1" dirty="0" smtClean="0"/>
              <a:t>zum</a:t>
            </a:r>
            <a:endParaRPr lang="de-CH" b="1" dirty="0"/>
          </a:p>
          <a:p>
            <a:pPr eaLnBrk="1" hangingPunct="1">
              <a:lnSpc>
                <a:spcPct val="130000"/>
              </a:lnSpc>
            </a:pPr>
            <a:r>
              <a:rPr lang="de-CH" b="1" dirty="0" smtClean="0"/>
              <a:t>VORIS Workshop </a:t>
            </a:r>
            <a:endParaRPr lang="de-CH" b="1" dirty="0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497618" y="5188727"/>
            <a:ext cx="3874582" cy="7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de-CH" sz="1800" b="1" dirty="0" smtClean="0"/>
              <a:t>Samstag 9. April 2016 </a:t>
            </a:r>
            <a:endParaRPr lang="de-CH" sz="1800" b="1" dirty="0"/>
          </a:p>
          <a:p>
            <a:pPr algn="ctr" eaLnBrk="1" hangingPunct="1">
              <a:lnSpc>
                <a:spcPct val="130000"/>
              </a:lnSpc>
            </a:pPr>
            <a:r>
              <a:rPr lang="de-CH" sz="1800" b="1" dirty="0" smtClean="0"/>
              <a:t>Gasthof drei Sterne in </a:t>
            </a:r>
            <a:r>
              <a:rPr lang="de-CH" sz="1800" b="1" dirty="0" err="1" smtClean="0"/>
              <a:t>Brunegg</a:t>
            </a:r>
            <a:endParaRPr lang="de-CH" sz="18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97618" y="2636912"/>
            <a:ext cx="44846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CH" sz="2000" b="1" dirty="0" smtClean="0"/>
              <a:t>Leitung:</a:t>
            </a:r>
          </a:p>
          <a:p>
            <a:pPr eaLnBrk="1" hangingPunct="1">
              <a:lnSpc>
                <a:spcPct val="130000"/>
              </a:lnSpc>
            </a:pPr>
            <a:r>
              <a:rPr lang="de-CH" sz="2000" b="1" dirty="0" smtClean="0"/>
              <a:t>Sammy Collins</a:t>
            </a:r>
          </a:p>
          <a:p>
            <a:pPr eaLnBrk="1" hangingPunct="1">
              <a:lnSpc>
                <a:spcPct val="130000"/>
              </a:lnSpc>
            </a:pPr>
            <a:r>
              <a:rPr lang="de-CH" sz="2000" b="1" dirty="0" smtClean="0"/>
              <a:t>Marco Röthlisberger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3765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10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Richter Einteilung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3" name="Bild 2" descr="Screenshot (14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564904"/>
            <a:ext cx="4621056" cy="396044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7144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11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Richter Einteilung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15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574000"/>
            <a:ext cx="4633311" cy="3968673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9437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12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10" name="Bild 9" descr="REihenfol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463">
            <a:off x="2541053" y="2668930"/>
            <a:ext cx="4019298" cy="290790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 rot="20738202">
            <a:off x="2885017" y="5752742"/>
            <a:ext cx="792088" cy="43204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 rot="20738202">
            <a:off x="5929853" y="3803347"/>
            <a:ext cx="812684" cy="599926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0827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13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4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8"/>
          <a:stretch/>
        </p:blipFill>
        <p:spPr>
          <a:xfrm>
            <a:off x="179512" y="2492896"/>
            <a:ext cx="4791364" cy="1046495"/>
          </a:xfrm>
          <a:prstGeom prst="rect">
            <a:avLst/>
          </a:prstGeom>
        </p:spPr>
      </p:pic>
      <p:pic>
        <p:nvPicPr>
          <p:cNvPr id="3" name="Bild 2" descr="Screenshot (17)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064" y="1772816"/>
            <a:ext cx="2863273" cy="483754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4283968" y="3284984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508104" y="6021288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6" name="Ring 5"/>
          <p:cNvSpPr/>
          <p:nvPr/>
        </p:nvSpPr>
        <p:spPr bwMode="auto">
          <a:xfrm>
            <a:off x="5076056" y="2708920"/>
            <a:ext cx="792088" cy="360040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2" name="Ring 11"/>
          <p:cNvSpPr/>
          <p:nvPr/>
        </p:nvSpPr>
        <p:spPr bwMode="auto">
          <a:xfrm>
            <a:off x="5652120" y="2708920"/>
            <a:ext cx="1152128" cy="360040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3" name="Ring 12"/>
          <p:cNvSpPr/>
          <p:nvPr/>
        </p:nvSpPr>
        <p:spPr bwMode="auto">
          <a:xfrm>
            <a:off x="6516216" y="2708920"/>
            <a:ext cx="792088" cy="360040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35437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14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4" name="Bild 3" descr="Screenshot (18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492896"/>
            <a:ext cx="8280920" cy="381548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5188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15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19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492896"/>
            <a:ext cx="8078298" cy="3816424"/>
          </a:xfrm>
          <a:prstGeom prst="rect">
            <a:avLst/>
          </a:prstGeom>
        </p:spPr>
      </p:pic>
      <p:sp>
        <p:nvSpPr>
          <p:cNvPr id="11" name="Nach rechts gekrümmter Pfeil 10"/>
          <p:cNvSpPr/>
          <p:nvPr/>
        </p:nvSpPr>
        <p:spPr bwMode="auto">
          <a:xfrm>
            <a:off x="2339752" y="4149080"/>
            <a:ext cx="360040" cy="72008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2015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16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19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492896"/>
            <a:ext cx="8078298" cy="3816424"/>
          </a:xfrm>
          <a:prstGeom prst="rect">
            <a:avLst/>
          </a:prstGeom>
        </p:spPr>
      </p:pic>
      <p:sp>
        <p:nvSpPr>
          <p:cNvPr id="7" name="Ring 6"/>
          <p:cNvSpPr/>
          <p:nvPr/>
        </p:nvSpPr>
        <p:spPr bwMode="auto">
          <a:xfrm>
            <a:off x="5940152" y="3284984"/>
            <a:ext cx="936104" cy="1296144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9" name="Ring 8"/>
          <p:cNvSpPr/>
          <p:nvPr/>
        </p:nvSpPr>
        <p:spPr bwMode="auto">
          <a:xfrm>
            <a:off x="6660232" y="3284984"/>
            <a:ext cx="1008112" cy="1296144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166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17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19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492896"/>
            <a:ext cx="8078298" cy="38164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40352" y="206084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n>
                  <a:solidFill>
                    <a:srgbClr val="FF0000"/>
                  </a:solidFill>
                </a:ln>
              </a:rPr>
              <a:t>1</a:t>
            </a:r>
            <a:r>
              <a:rPr lang="de-DE" sz="1200" dirty="0" smtClean="0"/>
              <a:t> Pflicht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7740352" y="221324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n>
                  <a:solidFill>
                    <a:srgbClr val="FF0000"/>
                  </a:solidFill>
                </a:ln>
              </a:rPr>
              <a:t>2</a:t>
            </a:r>
            <a:r>
              <a:rPr lang="de-DE" sz="1200" dirty="0" smtClean="0"/>
              <a:t> Kür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16800" y="40680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n>
                  <a:solidFill>
                    <a:srgbClr val="FF0000"/>
                  </a:solidFill>
                </a:ln>
              </a:rPr>
              <a:t>2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509600" y="35244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n>
                  <a:solidFill>
                    <a:srgbClr val="FF0000"/>
                  </a:solidFill>
                </a:ln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740352" y="2365648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</a:rPr>
              <a:t>3 Technik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988000" y="35172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n>
                  <a:solidFill>
                    <a:srgbClr val="008000"/>
                  </a:solidFill>
                </a:ln>
              </a:rPr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87824" y="36648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n>
                  <a:solidFill>
                    <a:srgbClr val="008000"/>
                  </a:solidFill>
                </a:ln>
              </a:rPr>
              <a:t>2</a:t>
            </a:r>
            <a:endParaRPr lang="de-DE" sz="800" dirty="0" smtClean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987824" y="38016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n>
                  <a:solidFill>
                    <a:srgbClr val="008000"/>
                  </a:solidFill>
                </a:ln>
              </a:rPr>
              <a:t>3</a:t>
            </a:r>
            <a:endParaRPr lang="de-DE" sz="800" dirty="0" smtClean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87824" y="3933056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n>
                  <a:solidFill>
                    <a:srgbClr val="008000"/>
                  </a:solidFill>
                </a:ln>
              </a:rPr>
              <a:t>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988000" y="40644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n>
                  <a:solidFill>
                    <a:srgbClr val="008000"/>
                  </a:solidFill>
                </a:ln>
              </a:rPr>
              <a:t>2</a:t>
            </a:r>
            <a:endParaRPr lang="de-DE" sz="800" dirty="0" smtClean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87824" y="4197600"/>
            <a:ext cx="1719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n>
                  <a:solidFill>
                    <a:srgbClr val="008000"/>
                  </a:solidFill>
                </a:ln>
              </a:rPr>
              <a:t>3</a:t>
            </a:r>
            <a:endParaRPr lang="de-DE" sz="800" dirty="0" smtClean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971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18</a:t>
            </a:fld>
            <a:endParaRPr lang="de-DE" sz="1000"/>
          </a:p>
        </p:txBody>
      </p:sp>
      <p:pic>
        <p:nvPicPr>
          <p:cNvPr id="2" name="Bild 1" descr="WorkSh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3632200" cy="223520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75656" y="4221088"/>
            <a:ext cx="5614909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Datenimport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Kontrolle der Daten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Richter einteilen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Zeitplan erstellen</a:t>
            </a:r>
            <a:endParaRPr lang="de-CH" sz="18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365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19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Anpassungen vornehmen</a:t>
            </a:r>
            <a:br>
              <a:rPr lang="de-CH" sz="1800" b="1" dirty="0" smtClean="0"/>
            </a:br>
            <a:r>
              <a:rPr lang="de-CH" sz="1800" b="1" dirty="0"/>
              <a:t>Ä</a:t>
            </a:r>
            <a:r>
              <a:rPr lang="de-CH" sz="1800" b="1" dirty="0" smtClean="0"/>
              <a:t>nderung Kategorie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5" name="Bild 4" descr="ch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4452">
            <a:off x="2793256" y="3627290"/>
            <a:ext cx="2984260" cy="1562348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9297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BDEF4145-F3A4-4E14-B908-1DE292F67B64}" type="slidenum">
              <a:rPr lang="de-DE" sz="1000"/>
              <a:pPr algn="r" eaLnBrk="1" hangingPunct="1"/>
              <a:t>2</a:t>
            </a:fld>
            <a:endParaRPr lang="de-DE" sz="100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127320" y="1876182"/>
            <a:ext cx="5210442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Begrüssung / Tagesablauf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Online Nennsystem SVPS (ONS)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Vorbereitung eines Turniers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Installation der Infrastruktur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Turnierverlauf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Abschlussarbeiten</a:t>
            </a:r>
            <a:endParaRPr lang="de-CH" sz="2000" dirty="0"/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r>
              <a:rPr lang="de-CH" sz="2000" dirty="0" smtClean="0"/>
              <a:t>Organisation / Logistik</a:t>
            </a:r>
          </a:p>
          <a:p>
            <a:pPr marL="355600" indent="-355600">
              <a:lnSpc>
                <a:spcPct val="120000"/>
              </a:lnSpc>
              <a:buFontTx/>
              <a:buAutoNum type="arabicPeriod"/>
              <a:tabLst>
                <a:tab pos="269875" algn="dec"/>
                <a:tab pos="5581650" algn="r"/>
              </a:tabLst>
            </a:pPr>
            <a:endParaRPr lang="de-CH" sz="2000" dirty="0"/>
          </a:p>
          <a:p>
            <a:pPr>
              <a:lnSpc>
                <a:spcPct val="120000"/>
              </a:lnSpc>
              <a:tabLst>
                <a:tab pos="269875" algn="dec"/>
                <a:tab pos="5581650" algn="r"/>
              </a:tabLst>
            </a:pPr>
            <a:r>
              <a:rPr lang="de-CH" sz="2000" dirty="0" smtClean="0"/>
              <a:t>Dazwischen Mittagspause</a:t>
            </a:r>
            <a:endParaRPr lang="de-CH" sz="2000" dirty="0"/>
          </a:p>
        </p:txBody>
      </p:sp>
      <p:sp>
        <p:nvSpPr>
          <p:cNvPr id="5" name="Text Box 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2775339" y="1167484"/>
            <a:ext cx="1957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eaLnBrk="1" hangingPunct="1"/>
            <a:r>
              <a:rPr lang="de-CH" b="1" dirty="0" smtClean="0"/>
              <a:t>Tagesablauf</a:t>
            </a:r>
            <a:endParaRPr lang="de-C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20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Anpassungen vornehmen</a:t>
            </a:r>
            <a:br>
              <a:rPr lang="de-CH" sz="1800" b="1" dirty="0" smtClean="0"/>
            </a:br>
            <a:r>
              <a:rPr lang="de-CH" sz="1800" b="1" dirty="0"/>
              <a:t>Ä</a:t>
            </a:r>
            <a:r>
              <a:rPr lang="de-CH" sz="1800" b="1" dirty="0" smtClean="0"/>
              <a:t>nderung Kategorie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3" name="Bild 2" descr="Screenshot (2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52936"/>
            <a:ext cx="9051669" cy="3640499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1259632" y="4293096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175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21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 Änderung Kategorie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2" name="Bild 1" descr="Screenshot (28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/>
          <a:stretch/>
        </p:blipFill>
        <p:spPr>
          <a:xfrm>
            <a:off x="0" y="2852936"/>
            <a:ext cx="9051669" cy="3615697"/>
          </a:xfrm>
          <a:prstGeom prst="rect">
            <a:avLst/>
          </a:prstGeom>
        </p:spPr>
      </p:pic>
      <p:sp>
        <p:nvSpPr>
          <p:cNvPr id="7" name="Ring 6"/>
          <p:cNvSpPr/>
          <p:nvPr/>
        </p:nvSpPr>
        <p:spPr bwMode="auto">
          <a:xfrm>
            <a:off x="1403648" y="3356992"/>
            <a:ext cx="360040" cy="432048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46541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reenshot (24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0" y="2852936"/>
            <a:ext cx="9041944" cy="3647163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22</a:t>
            </a:fld>
            <a:endParaRPr lang="de-DE" sz="1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</a:t>
            </a:r>
            <a:r>
              <a:rPr lang="de-CH" sz="1800" b="1" dirty="0"/>
              <a:t> </a:t>
            </a:r>
            <a:r>
              <a:rPr lang="de-CH" sz="1800" b="1" dirty="0" smtClean="0"/>
              <a:t>Zuerst aktivieren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 flipV="1">
            <a:off x="1691680" y="3501008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2555776" y="328498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4932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creenshot (25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44000"/>
            <a:ext cx="9058148" cy="3661057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23</a:t>
            </a:fld>
            <a:endParaRPr lang="de-DE" sz="1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</a:t>
            </a:r>
            <a:r>
              <a:rPr lang="de-CH" sz="1800" b="1" dirty="0"/>
              <a:t> </a:t>
            </a:r>
            <a:r>
              <a:rPr lang="de-CH" sz="1800" b="1" dirty="0" smtClean="0"/>
              <a:t>Dann deaktivieren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1691680" y="3789040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 flipV="1">
            <a:off x="3347864" y="328498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9589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24</a:t>
            </a:fld>
            <a:endParaRPr lang="de-DE" sz="1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</a:t>
            </a:r>
            <a:r>
              <a:rPr lang="de-CH" sz="1800" b="1" dirty="0"/>
              <a:t> </a:t>
            </a:r>
            <a:r>
              <a:rPr lang="de-CH" sz="1800" b="1" dirty="0" smtClean="0"/>
              <a:t>Bestätigen (Ja drücken)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2" name="Bild 1" descr="Screenshot (26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780928"/>
            <a:ext cx="5552813" cy="276037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394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Screenshot (30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44000"/>
            <a:ext cx="9058148" cy="3641616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25</a:t>
            </a:fld>
            <a:endParaRPr lang="de-DE" sz="1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</a:t>
            </a:r>
            <a:r>
              <a:rPr lang="de-CH" sz="1800" b="1" dirty="0"/>
              <a:t> </a:t>
            </a:r>
            <a:r>
              <a:rPr lang="de-CH" sz="1800" b="1" dirty="0" smtClean="0"/>
              <a:t>Prüfung ändern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 flipV="1">
            <a:off x="1979712" y="3140968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1475656" y="472514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3347864" y="328498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4824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reenshot (31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44000"/>
            <a:ext cx="9064628" cy="3654576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26</a:t>
            </a:fld>
            <a:endParaRPr lang="de-DE" sz="10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   </a:t>
            </a:r>
            <a:r>
              <a:rPr lang="de-CH" sz="1800" b="1" dirty="0"/>
              <a:t> </a:t>
            </a:r>
            <a:r>
              <a:rPr lang="de-CH" sz="1800" b="1" dirty="0" smtClean="0"/>
              <a:t>Prüfung ändern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 flipV="1">
            <a:off x="1475656" y="3573016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 flipH="1" flipV="1">
            <a:off x="2483768" y="328498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3715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nger doodle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05" y="2093416"/>
            <a:ext cx="3663071" cy="3855864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27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340768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Zeitplan neu erstellen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95936" y="4661411"/>
            <a:ext cx="5614909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Zeitplan so spät als möglich erstellen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2598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28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Anpassungen vornehmen</a:t>
            </a:r>
            <a:br>
              <a:rPr lang="de-CH" sz="1800" b="1" dirty="0" smtClean="0"/>
            </a:br>
            <a:r>
              <a:rPr lang="de-CH" sz="1800" b="1" dirty="0" smtClean="0"/>
              <a:t>8er und 6er Gruppen anpassen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</p:txBody>
      </p:sp>
      <p:pic>
        <p:nvPicPr>
          <p:cNvPr id="2" name="Bild 1" descr="Zahl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08132">
            <a:off x="2267744" y="4221088"/>
            <a:ext cx="1418980" cy="1409311"/>
          </a:xfrm>
          <a:prstGeom prst="rect">
            <a:avLst/>
          </a:prstGeom>
        </p:spPr>
      </p:pic>
      <p:pic>
        <p:nvPicPr>
          <p:cNvPr id="3" name="Bild 2" descr="Zahlen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21256">
            <a:off x="4134302" y="3203223"/>
            <a:ext cx="945986" cy="1270031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995936" y="4572853"/>
            <a:ext cx="561490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DE" sz="1800" b="1" dirty="0" smtClean="0"/>
              <a:t>Ev. bei Teilnehmer anfragen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079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29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Infrastruktur prüfen</a:t>
            </a:r>
            <a:br>
              <a:rPr lang="de-CH" sz="1800" b="1" dirty="0" smtClean="0"/>
            </a:br>
            <a:r>
              <a:rPr lang="de-CH" sz="1800" b="1" dirty="0" smtClean="0"/>
              <a:t>PCs, usw. vollständig</a:t>
            </a:r>
            <a:br>
              <a:rPr lang="de-CH" sz="1800" b="1" dirty="0" smtClean="0"/>
            </a:br>
            <a:r>
              <a:rPr lang="de-CH" sz="1800" b="1" dirty="0" smtClean="0"/>
              <a:t>Toner vorhanden inkl. Reserve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</p:txBody>
      </p:sp>
      <p:pic>
        <p:nvPicPr>
          <p:cNvPr id="2" name="Bild 1" descr="Computer dood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1"/>
            <a:ext cx="3384376" cy="312403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34650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87624" y="1196752"/>
            <a:ext cx="74991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SVPS ONS (Online Nennsystem)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624" y="1994087"/>
            <a:ext cx="669674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Erfassung der Turniere erfolgt durch den Veranstalter</a:t>
            </a:r>
            <a:br>
              <a:rPr lang="de-CH" sz="18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/>
              <a:t>Anleitung Anmeldung (SVV </a:t>
            </a:r>
            <a:r>
              <a:rPr lang="de-CH" sz="1800" b="1" dirty="0" smtClean="0"/>
              <a:t>Homepage)</a:t>
            </a:r>
            <a:br>
              <a:rPr lang="de-CH" sz="1800" b="1" dirty="0" smtClean="0"/>
            </a:b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/>
              <a:t>Anleitung Erfassung (SVV Homepage</a:t>
            </a:r>
            <a:r>
              <a:rPr lang="de-CH" sz="1800" b="1" dirty="0" smtClean="0"/>
              <a:t>)</a:t>
            </a:r>
            <a:br>
              <a:rPr lang="de-CH" sz="1800" b="1" dirty="0" smtClean="0"/>
            </a:br>
            <a:r>
              <a:rPr lang="de-CH" sz="1800" b="1" dirty="0" smtClean="0"/>
              <a:t>Zuständig SVPS Frau Liliane Kiener</a:t>
            </a:r>
            <a:br>
              <a:rPr lang="de-CH" sz="1800" b="1" dirty="0" smtClean="0"/>
            </a:br>
            <a:r>
              <a:rPr lang="de-CH" sz="1800" b="1" dirty="0" smtClean="0"/>
              <a:t>		          </a:t>
            </a:r>
            <a:r>
              <a:rPr lang="de-CH" sz="1600" u="sng" dirty="0" smtClean="0">
                <a:solidFill>
                  <a:srgbClr val="0000FF"/>
                </a:solidFill>
                <a:hlinkClick r:id="rId3"/>
              </a:rPr>
              <a:t>L.Kiener@fnch.ch</a:t>
            </a:r>
            <a:r>
              <a:rPr lang="de-CH" sz="1800" b="1" dirty="0"/>
              <a:t/>
            </a:r>
            <a:br>
              <a:rPr lang="de-CH" sz="1800" b="1" dirty="0"/>
            </a:b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Erfahrungen Veranstalter</a:t>
            </a:r>
          </a:p>
        </p:txBody>
      </p:sp>
      <p:pic>
        <p:nvPicPr>
          <p:cNvPr id="819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37" y="2996952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37" y="3933056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4797152"/>
            <a:ext cx="2078966" cy="7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3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30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39489" y="1112363"/>
            <a:ext cx="66230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Installation der Infrastruktur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69368" y="1956633"/>
            <a:ext cx="5614909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Praktische Übung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b="1" dirty="0" smtClean="0"/>
              <a:t>Aufbau nach Plan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b="1" dirty="0" err="1" smtClean="0"/>
              <a:t>Aufstarten</a:t>
            </a:r>
            <a:r>
              <a:rPr lang="de-CH" b="1" dirty="0" smtClean="0"/>
              <a:t> Server und Clients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b="1" dirty="0" smtClean="0"/>
              <a:t>Verbindungstests</a:t>
            </a:r>
          </a:p>
        </p:txBody>
      </p:sp>
      <p:pic>
        <p:nvPicPr>
          <p:cNvPr id="819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4" y="3212976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31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331640" y="2636912"/>
            <a:ext cx="7787208" cy="31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Änderungen bis 1h vor Prüfungsbeginn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(Änderungen wie Pferd oder Longenführer sind nach dieser Frist nicht mehr erlaubt, der Jurypräsident muss informiert werden)</a:t>
            </a: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Reihenfolge der Voltigierer bestimmen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Meldung bestätigen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Musik und Pferdepass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(hat nichts mit </a:t>
            </a:r>
            <a:r>
              <a:rPr lang="de-CH" sz="1800" b="1" dirty="0" err="1" smtClean="0"/>
              <a:t>Voris</a:t>
            </a:r>
            <a:r>
              <a:rPr lang="de-CH" sz="1800" b="1" dirty="0" smtClean="0"/>
              <a:t> zu tun)</a:t>
            </a:r>
          </a:p>
        </p:txBody>
      </p:sp>
    </p:spTree>
    <p:extLst>
      <p:ext uri="{BB962C8B-B14F-4D97-AF65-F5344CB8AC3E}">
        <p14:creationId xmlns:p14="http://schemas.microsoft.com/office/powerpoint/2010/main" val="23654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32</a:t>
            </a:fld>
            <a:endParaRPr lang="de-DE" sz="1000"/>
          </a:p>
        </p:txBody>
      </p:sp>
      <p:pic>
        <p:nvPicPr>
          <p:cNvPr id="2" name="Bild 1" descr="Screenshot (3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2" y="1844824"/>
            <a:ext cx="3181367" cy="1457943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331640" y="3257473"/>
            <a:ext cx="7787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052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33</a:t>
            </a:fld>
            <a:endParaRPr lang="de-DE" sz="1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198884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Longenführer oder Pferd ändern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3" name="Bild 2" descr="Screenshot (34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852936"/>
            <a:ext cx="4762331" cy="3661055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 bwMode="auto">
          <a:xfrm flipH="1" flipV="1">
            <a:off x="1763688" y="4653136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8" name="Gerade Verbindung mit Pfeil 7"/>
          <p:cNvCxnSpPr/>
          <p:nvPr/>
        </p:nvCxnSpPr>
        <p:spPr bwMode="auto">
          <a:xfrm flipH="1" flipV="1">
            <a:off x="4427984" y="3645024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30683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reenshot (35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800" y="2858400"/>
            <a:ext cx="7548457" cy="3635137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34</a:t>
            </a:fld>
            <a:endParaRPr lang="de-DE" sz="1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198884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Longenführer oder Pferd ändern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4283968" y="3789040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7495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35</a:t>
            </a:fld>
            <a:endParaRPr lang="de-DE" sz="1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198884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Reihenfolge der Voltigierer bestimmen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3" name="Bild 2" descr="Screenshot (36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708920"/>
            <a:ext cx="5138134" cy="3654576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 flipV="1">
            <a:off x="1907704" y="4437112"/>
            <a:ext cx="432048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V="1">
            <a:off x="1907704" y="4797152"/>
            <a:ext cx="432048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H="1" flipV="1">
            <a:off x="2771800" y="6237312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409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creenshot (37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736000"/>
            <a:ext cx="5147722" cy="3627109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36</a:t>
            </a:fld>
            <a:endParaRPr lang="de-DE" sz="1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198884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Reihenfolge der Voltigierer bestimmen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88224" y="2924944"/>
            <a:ext cx="2016224" cy="2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400" b="1" dirty="0" smtClean="0"/>
              <a:t>Tipp: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400" b="1" dirty="0" smtClean="0"/>
              <a:t>Zweiter Durchgang zuerst deaktivieren und nach Änderung aktivieren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6466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37</a:t>
            </a:fld>
            <a:endParaRPr lang="de-DE" sz="10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59832" y="198884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Meldung bestätigen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02000" y="1771200"/>
            <a:ext cx="7571544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Meldestelle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pic>
        <p:nvPicPr>
          <p:cNvPr id="3" name="Bild 2" descr="Screenshot (34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2852936"/>
            <a:ext cx="4762331" cy="3661055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 bwMode="auto">
          <a:xfrm flipH="1" flipV="1">
            <a:off x="4716016" y="3501008"/>
            <a:ext cx="432048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9252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38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Notenblätter drucken</a:t>
            </a:r>
            <a:endParaRPr lang="de-CH" sz="1800" b="1" dirty="0"/>
          </a:p>
        </p:txBody>
      </p:sp>
      <p:pic>
        <p:nvPicPr>
          <p:cNvPr id="12" name="Bild 11" descr="Prin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140968"/>
            <a:ext cx="3035300" cy="267970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1719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39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Notenblätter drucken</a:t>
            </a:r>
            <a:endParaRPr lang="de-CH" sz="1800" b="1" dirty="0"/>
          </a:p>
        </p:txBody>
      </p:sp>
      <p:pic>
        <p:nvPicPr>
          <p:cNvPr id="3" name="Bild 2" descr="Screenshot (38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2564904"/>
            <a:ext cx="7464225" cy="3719496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 flipH="1" flipV="1">
            <a:off x="5580112" y="3356992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Nach rechts gekrümmter Pfeil 9"/>
          <p:cNvSpPr/>
          <p:nvPr/>
        </p:nvSpPr>
        <p:spPr bwMode="auto">
          <a:xfrm flipH="1">
            <a:off x="4788024" y="4221088"/>
            <a:ext cx="432048" cy="1368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4653136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Shift</a:t>
            </a:r>
            <a:r>
              <a:rPr lang="de-DE" sz="1200" dirty="0" smtClean="0"/>
              <a:t> Klick</a:t>
            </a:r>
            <a:endParaRPr lang="de-DE" sz="12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1475656" y="2708920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292080" y="1772816"/>
            <a:ext cx="3330040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>
                <a:solidFill>
                  <a:srgbClr val="FF0000"/>
                </a:solidFill>
              </a:rPr>
              <a:t>!Druckzeit beachten!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1720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Datenimport ONS </a:t>
            </a:r>
            <a:r>
              <a:rPr lang="de-DE" sz="1800" b="1" dirty="0" smtClean="0"/>
              <a:t>–</a:t>
            </a:r>
            <a:r>
              <a:rPr lang="de-CH" sz="1800" b="1" dirty="0" smtClean="0"/>
              <a:t> VORIS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11" name="Bild 10" descr="Eing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6">
            <a:off x="2339752" y="2961609"/>
            <a:ext cx="4248472" cy="27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40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Noteneingabe und Kontrolle</a:t>
            </a:r>
            <a:endParaRPr lang="de-CH" sz="1800" b="1" dirty="0"/>
          </a:p>
        </p:txBody>
      </p:sp>
      <p:pic>
        <p:nvPicPr>
          <p:cNvPr id="6" name="Bild 5" descr="Contr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68960"/>
            <a:ext cx="3187700" cy="255270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0067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41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Noteneingabe und Kontrolle</a:t>
            </a:r>
            <a:endParaRPr lang="de-CH" sz="1800" b="1" dirty="0"/>
          </a:p>
        </p:txBody>
      </p:sp>
      <p:pic>
        <p:nvPicPr>
          <p:cNvPr id="2" name="Bild 1" descr="Screenshot (39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2348880"/>
            <a:ext cx="6840760" cy="4143037"/>
          </a:xfrm>
          <a:prstGeom prst="rect">
            <a:avLst/>
          </a:prstGeom>
        </p:spPr>
      </p:pic>
      <p:sp>
        <p:nvSpPr>
          <p:cNvPr id="12" name="Ring 11"/>
          <p:cNvSpPr/>
          <p:nvPr/>
        </p:nvSpPr>
        <p:spPr bwMode="auto">
          <a:xfrm>
            <a:off x="5220072" y="2636912"/>
            <a:ext cx="1656184" cy="504056"/>
          </a:xfrm>
          <a:prstGeom prst="donut">
            <a:avLst>
              <a:gd name="adj" fmla="val 63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4" name="Multiplizieren 3"/>
          <p:cNvSpPr/>
          <p:nvPr/>
        </p:nvSpPr>
        <p:spPr bwMode="auto">
          <a:xfrm>
            <a:off x="6660232" y="2708920"/>
            <a:ext cx="792088" cy="432048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2987824" y="4365104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 flipH="1" flipV="1">
            <a:off x="2267744" y="5229200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3514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animBg="1"/>
      <p:bldP spid="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42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Noteneingabe und Kontrolle</a:t>
            </a:r>
            <a:endParaRPr lang="de-CH" sz="18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02000" y="2743324"/>
            <a:ext cx="5922328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Es muss immer eine Kontrolle durchgeführt werden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Wenn keine Computer Schreibe am Tisch sind, benötigt man nach der Eingabe im Rechenbüro noch eine Kontrollstelle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7955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43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Noteneingabe und Kontrolle</a:t>
            </a:r>
            <a:endParaRPr lang="de-CH" sz="18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02000" y="2743324"/>
            <a:ext cx="5922328" cy="22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Es muss </a:t>
            </a:r>
            <a:r>
              <a:rPr lang="de-CH" sz="1800" b="1" dirty="0" smtClean="0">
                <a:solidFill>
                  <a:srgbClr val="FF0000"/>
                </a:solidFill>
              </a:rPr>
              <a:t>immer</a:t>
            </a:r>
            <a:r>
              <a:rPr lang="de-CH" sz="1800" b="1" dirty="0" smtClean="0"/>
              <a:t> eine Kontrolle durchgeführt werden</a:t>
            </a:r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Wenn keine Computer Schreibe am Tisch sind, benötigt man nach der Eingabe im Rechenbüro noch eine Kontrollstelle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1405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44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Datensicherung</a:t>
            </a:r>
            <a:endParaRPr lang="de-CH" sz="1800" b="1" dirty="0"/>
          </a:p>
        </p:txBody>
      </p:sp>
      <p:pic>
        <p:nvPicPr>
          <p:cNvPr id="2" name="Bild 1" descr="Speich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2708920"/>
            <a:ext cx="2755900" cy="2533194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2094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45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Datensicherung</a:t>
            </a:r>
            <a:endParaRPr lang="de-CH" sz="1800" b="1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02000" y="2636912"/>
            <a:ext cx="5922328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Zwischen den Kategorien alle Arbeitsrechner abmelden und mit „Speichern unter“ Daten zwischenspeichern.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2000" y="3861048"/>
            <a:ext cx="592232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DE" sz="1800" b="1" dirty="0" smtClean="0"/>
              <a:t>Wenn das System abstürzt, gehen alle Daten verloren bis zur letzten Zwischenspeicherung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602000" y="4725144"/>
            <a:ext cx="592232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Sicherheitskopie auf USB Stick oder externer HD</a:t>
            </a:r>
          </a:p>
        </p:txBody>
      </p:sp>
    </p:spTree>
    <p:extLst>
      <p:ext uri="{BB962C8B-B14F-4D97-AF65-F5344CB8AC3E}">
        <p14:creationId xmlns:p14="http://schemas.microsoft.com/office/powerpoint/2010/main" val="11647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46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Notenblätter einscannen</a:t>
            </a:r>
            <a:endParaRPr lang="de-CH" sz="1800" b="1" dirty="0"/>
          </a:p>
        </p:txBody>
      </p:sp>
      <p:pic>
        <p:nvPicPr>
          <p:cNvPr id="3" name="Bild 2" descr="Scan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2708920"/>
            <a:ext cx="3238500" cy="2323552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9166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47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Notenblätter einscannen</a:t>
            </a:r>
            <a:endParaRPr lang="de-CH" sz="1800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02000" y="2566209"/>
            <a:ext cx="592232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Notenblätter und vom Jurypräsident unterschriebene Ranglisten für den SVV einscannen</a:t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02000" y="3934361"/>
            <a:ext cx="592232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>
                <a:solidFill>
                  <a:srgbClr val="FF0000"/>
                </a:solidFill>
              </a:rPr>
              <a:t>Bitte Richtung des Einzugs beachten, damit nicht nur weisse Blätter eingescannt werden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40665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48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Ranglisten und Zwischenranglisten erstellen</a:t>
            </a:r>
            <a:endParaRPr lang="de-CH" sz="1800" b="1" dirty="0"/>
          </a:p>
        </p:txBody>
      </p:sp>
      <p:pic>
        <p:nvPicPr>
          <p:cNvPr id="2" name="Bild 1" descr="Pode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192">
            <a:off x="1907704" y="2852936"/>
            <a:ext cx="4860032" cy="303314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8416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49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Zwischenranglisten erstellen</a:t>
            </a:r>
            <a:endParaRPr lang="de-CH" sz="1800" b="1" dirty="0"/>
          </a:p>
        </p:txBody>
      </p:sp>
      <p:pic>
        <p:nvPicPr>
          <p:cNvPr id="3" name="Bild 2" descr="Screenshot (41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492896"/>
            <a:ext cx="8617552" cy="3795166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7956376" y="3284984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835696" y="4221088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99992" y="2204864"/>
            <a:ext cx="44644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400" b="1" dirty="0" smtClean="0"/>
              <a:t>Sind noch Resultate Rot, F5 oder Refresh drücken</a:t>
            </a: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2267744" y="2564904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1043608" y="2636912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41225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Datenimport ONS </a:t>
            </a:r>
            <a:r>
              <a:rPr lang="de-DE" sz="1800" b="1" dirty="0" smtClean="0"/>
              <a:t>–</a:t>
            </a:r>
            <a:r>
              <a:rPr lang="de-CH" sz="1800" b="1" dirty="0" smtClean="0"/>
              <a:t> VORIS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4"/>
          <a:stretch/>
        </p:blipFill>
        <p:spPr>
          <a:xfrm>
            <a:off x="1115616" y="2492896"/>
            <a:ext cx="6700657" cy="2555807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 bwMode="auto">
          <a:xfrm flipH="1" flipV="1">
            <a:off x="2483768" y="3789040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6374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50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1778400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Rangliste erstellen</a:t>
            </a:r>
            <a:endParaRPr lang="de-CH" sz="1800" b="1" dirty="0"/>
          </a:p>
        </p:txBody>
      </p:sp>
      <p:pic>
        <p:nvPicPr>
          <p:cNvPr id="3" name="Bild 2" descr="Screenshot (40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2491200"/>
            <a:ext cx="8526082" cy="3354544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8460432" y="2996952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 flipH="1" flipV="1">
            <a:off x="1619672" y="4077072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 flipV="1">
            <a:off x="2267744" y="2564904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499992" y="2204864"/>
            <a:ext cx="44644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400" b="1" dirty="0" smtClean="0"/>
              <a:t>Sind noch Resultate Rot, F5 oder Refresh drücken</a:t>
            </a: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H="1" flipV="1">
            <a:off x="971600" y="2636912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5358713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24063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51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6768392" cy="11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</a:t>
            </a:r>
            <a:br>
              <a:rPr lang="de-CH" sz="2800" b="1" dirty="0" smtClean="0"/>
            </a:br>
            <a:r>
              <a:rPr lang="de-CH" sz="2000" b="1" dirty="0" smtClean="0"/>
              <a:t>Besondere Vorkommnisse </a:t>
            </a:r>
            <a:r>
              <a:rPr lang="de-CH" sz="1800" i="1" dirty="0" smtClean="0"/>
              <a:t>(Sammy)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2173069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Kategorie ändern</a:t>
            </a:r>
            <a:endParaRPr lang="de-CH" sz="1800" b="1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602000" y="2924944"/>
            <a:ext cx="5922328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1800" b="1" dirty="0" smtClean="0"/>
              <a:t>Auch am Turnier, muss nach dem Ändern der Kategorie, die Zeiteinteilung der neuen Kategorie neu erstellt werden</a:t>
            </a:r>
          </a:p>
        </p:txBody>
      </p:sp>
    </p:spTree>
    <p:extLst>
      <p:ext uri="{BB962C8B-B14F-4D97-AF65-F5344CB8AC3E}">
        <p14:creationId xmlns:p14="http://schemas.microsoft.com/office/powerpoint/2010/main" val="1243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52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332000" y="980728"/>
            <a:ext cx="6768392" cy="11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Turnierverlauf</a:t>
            </a:r>
            <a:br>
              <a:rPr lang="de-CH" sz="2800" b="1" dirty="0" smtClean="0"/>
            </a:br>
            <a:r>
              <a:rPr lang="de-CH" sz="2000" b="1" dirty="0" smtClean="0"/>
              <a:t>Besondere Vorkommnisse </a:t>
            </a:r>
            <a:r>
              <a:rPr lang="de-CH" sz="1800" i="1" dirty="0" smtClean="0"/>
              <a:t>(Sammy)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2000" y="2173069"/>
            <a:ext cx="7787208" cy="607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Problematik 8er 6er Gruppen</a:t>
            </a:r>
            <a:endParaRPr lang="de-CH" sz="1800" b="1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602000" y="2717195"/>
            <a:ext cx="5922328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en-US" sz="1800" b="1" dirty="0" err="1" smtClean="0"/>
              <a:t>Wenn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Schrittgruppen</a:t>
            </a:r>
            <a:r>
              <a:rPr lang="en-US" sz="1800" b="1" dirty="0" smtClean="0"/>
              <a:t> die </a:t>
            </a:r>
            <a:r>
              <a:rPr lang="en-US" sz="1800" b="1" dirty="0" err="1" smtClean="0"/>
              <a:t>Anzahl</a:t>
            </a:r>
            <a:r>
              <a:rPr lang="en-US" sz="1800" b="1" dirty="0" smtClean="0"/>
              <a:t> der </a:t>
            </a:r>
            <a:r>
              <a:rPr lang="en-US" sz="1800" b="1" dirty="0" err="1" smtClean="0"/>
              <a:t>Voltigierer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während</a:t>
            </a:r>
            <a:r>
              <a:rPr lang="en-US" sz="1800" b="1" dirty="0" smtClean="0"/>
              <a:t> der </a:t>
            </a:r>
            <a:r>
              <a:rPr lang="en-US" sz="1800" b="1" dirty="0" err="1" smtClean="0"/>
              <a:t>Prüfung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geändert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wird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kann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passieren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dass</a:t>
            </a:r>
            <a:r>
              <a:rPr lang="en-US" sz="1800" b="1" dirty="0" smtClean="0"/>
              <a:t> die </a:t>
            </a:r>
            <a:r>
              <a:rPr lang="en-US" sz="1800" b="1" dirty="0" err="1" smtClean="0"/>
              <a:t>Resultate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falsch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errechnet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werden</a:t>
            </a:r>
            <a:r>
              <a:rPr lang="en-US" sz="1800" b="1" dirty="0" smtClean="0"/>
              <a:t>.</a:t>
            </a:r>
            <a:endParaRPr lang="de-CH" sz="1800" b="1" dirty="0" smtClean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02000" y="4349859"/>
            <a:ext cx="5922328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DE" sz="1800" b="1" dirty="0" smtClean="0"/>
              <a:t>D</a:t>
            </a:r>
            <a:r>
              <a:rPr lang="de-CH" sz="1800" b="1" dirty="0" err="1" smtClean="0"/>
              <a:t>arum</a:t>
            </a:r>
            <a:r>
              <a:rPr lang="de-CH" sz="1800" b="1" dirty="0" smtClean="0"/>
              <a:t> vorzugsweise beim Teilnehmer Informationen einholen</a:t>
            </a:r>
          </a:p>
        </p:txBody>
      </p:sp>
    </p:spTree>
    <p:extLst>
      <p:ext uri="{BB962C8B-B14F-4D97-AF65-F5344CB8AC3E}">
        <p14:creationId xmlns:p14="http://schemas.microsoft.com/office/powerpoint/2010/main" val="15116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53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068100" y="1052736"/>
            <a:ext cx="5358713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Ausfallszenarien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7002" y="1791400"/>
            <a:ext cx="7212699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>
                <a:solidFill>
                  <a:srgbClr val="FF0000"/>
                </a:solidFill>
              </a:rPr>
              <a:t>Grundlage Datensicherung</a:t>
            </a:r>
            <a:br>
              <a:rPr lang="de-CH" sz="1800" b="1" dirty="0">
                <a:solidFill>
                  <a:srgbClr val="FF0000"/>
                </a:solidFill>
              </a:rPr>
            </a:br>
            <a:r>
              <a:rPr lang="de-CH" sz="1800" b="1" dirty="0"/>
              <a:t>Durchführung in jeder </a:t>
            </a:r>
            <a:r>
              <a:rPr lang="de-CH" sz="1800" b="1" dirty="0" smtClean="0"/>
              <a:t>Pause </a:t>
            </a:r>
            <a:br>
              <a:rPr lang="de-CH" sz="1800" b="1" dirty="0" smtClean="0"/>
            </a:br>
            <a:r>
              <a:rPr lang="de-CH" sz="1800" b="1" dirty="0" smtClean="0"/>
              <a:t>Kopie </a:t>
            </a:r>
            <a:r>
              <a:rPr lang="de-CH" sz="1800" b="1" dirty="0"/>
              <a:t>auf USB </a:t>
            </a:r>
            <a:r>
              <a:rPr lang="de-CH" sz="1800" b="1" dirty="0" smtClean="0"/>
              <a:t>Stick und Office Rechner</a:t>
            </a:r>
            <a:br>
              <a:rPr lang="de-CH" sz="1800" b="1" dirty="0" smtClean="0"/>
            </a:b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 smtClean="0">
                <a:solidFill>
                  <a:srgbClr val="FF0000"/>
                </a:solidFill>
              </a:rPr>
              <a:t>Szenario 1:</a:t>
            </a:r>
            <a:r>
              <a:rPr lang="de-CH" sz="1800" b="1" dirty="0" smtClean="0">
                <a:solidFill>
                  <a:srgbClr val="FF0000"/>
                </a:solidFill>
              </a:rPr>
              <a:t> Verbindungsprobleme 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Kontrolllampen prüfen</a:t>
            </a:r>
            <a:r>
              <a:rPr lang="de-CH" sz="1800" b="1" dirty="0"/>
              <a:t> / PC neustarten</a:t>
            </a:r>
            <a:r>
              <a:rPr lang="de-CH" sz="1800" b="1" dirty="0" smtClean="0"/>
              <a:t> </a:t>
            </a:r>
            <a:r>
              <a:rPr lang="de-CH" sz="1800" b="1" dirty="0"/>
              <a:t>/ Kontakte reinigen / Kabel ersetzen /  </a:t>
            </a:r>
            <a:r>
              <a:rPr lang="de-CH" sz="1800" b="1" dirty="0" smtClean="0"/>
              <a:t>Netgear Switch austauschen</a:t>
            </a:r>
            <a:br>
              <a:rPr lang="de-CH" sz="1800" b="1" dirty="0" smtClean="0"/>
            </a:br>
            <a:r>
              <a:rPr lang="de-CH" sz="1800" b="1" dirty="0" smtClean="0"/>
              <a:t> 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 smtClean="0">
                <a:solidFill>
                  <a:srgbClr val="FF0000"/>
                </a:solidFill>
              </a:rPr>
              <a:t>Szenario 2:</a:t>
            </a:r>
            <a:r>
              <a:rPr lang="de-CH" sz="1800" b="1" dirty="0" smtClean="0">
                <a:solidFill>
                  <a:srgbClr val="FF0000"/>
                </a:solidFill>
              </a:rPr>
              <a:t> Ausfall eines PCs am Richtertisch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smtClean="0"/>
              <a:t>PC neu </a:t>
            </a:r>
            <a:r>
              <a:rPr lang="de-CH" sz="1800" b="1" dirty="0"/>
              <a:t>starten / </a:t>
            </a:r>
            <a:r>
              <a:rPr lang="de-CH" sz="1800" b="1" dirty="0" smtClean="0"/>
              <a:t>PC-Akku entfernen und wieder einsetzen / ohne PC weiterfahren und Noten im Rechnungsbüro eingeben</a:t>
            </a:r>
          </a:p>
        </p:txBody>
      </p:sp>
    </p:spTree>
    <p:extLst>
      <p:ext uri="{BB962C8B-B14F-4D97-AF65-F5344CB8AC3E}">
        <p14:creationId xmlns:p14="http://schemas.microsoft.com/office/powerpoint/2010/main" val="23163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54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15615" y="1124744"/>
            <a:ext cx="5358713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Ausfallszenarien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1021" y="1988840"/>
            <a:ext cx="7212699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>
                <a:solidFill>
                  <a:srgbClr val="FF0000"/>
                </a:solidFill>
              </a:rPr>
              <a:t>Szenario 3:</a:t>
            </a:r>
            <a:r>
              <a:rPr lang="de-CH" sz="1800" b="1" dirty="0">
                <a:solidFill>
                  <a:srgbClr val="FF0000"/>
                </a:solidFill>
              </a:rPr>
              <a:t> Ausfall eines PCs im Rechnungsbüro</a:t>
            </a: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/>
              <a:t>PC neu </a:t>
            </a:r>
            <a:r>
              <a:rPr lang="de-CH" sz="1800" b="1" dirty="0" smtClean="0"/>
              <a:t>starten / </a:t>
            </a:r>
            <a:r>
              <a:rPr lang="de-CH" sz="1800" b="1" dirty="0"/>
              <a:t>PC-Akku entfernen und wieder einsetzen / mit einem </a:t>
            </a:r>
            <a:r>
              <a:rPr lang="de-CH" sz="1800" b="1" dirty="0" smtClean="0"/>
              <a:t>Richtertisch-PC </a:t>
            </a:r>
            <a:r>
              <a:rPr lang="de-CH" sz="1800" b="1" dirty="0"/>
              <a:t>oder </a:t>
            </a:r>
            <a:r>
              <a:rPr lang="de-CH" sz="1800" b="1" dirty="0" smtClean="0"/>
              <a:t>dem Meldestelle-PC weiterfahren / notfalls </a:t>
            </a:r>
            <a:r>
              <a:rPr lang="de-CH" sz="1800" b="1" dirty="0"/>
              <a:t>Server zur Noteneingabe oder </a:t>
            </a:r>
            <a:r>
              <a:rPr lang="de-CH" sz="1800" b="1" dirty="0" smtClean="0"/>
              <a:t>Notenkontrolle einsetzen</a:t>
            </a:r>
            <a:br>
              <a:rPr lang="de-CH" sz="1800" b="1" dirty="0" smtClean="0"/>
            </a:b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 smtClean="0">
                <a:solidFill>
                  <a:srgbClr val="FF0000"/>
                </a:solidFill>
              </a:rPr>
              <a:t>Szenario 4:</a:t>
            </a:r>
            <a:r>
              <a:rPr lang="de-CH" sz="1800" b="1" dirty="0" smtClean="0">
                <a:solidFill>
                  <a:srgbClr val="FF0000"/>
                </a:solidFill>
              </a:rPr>
              <a:t> Ausfall Router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r>
              <a:rPr lang="de-CH" sz="1800" b="1" dirty="0" err="1" smtClean="0"/>
              <a:t>Router</a:t>
            </a:r>
            <a:r>
              <a:rPr lang="de-CH" sz="1800" b="1" dirty="0" smtClean="0"/>
              <a:t> neu </a:t>
            </a:r>
            <a:r>
              <a:rPr lang="de-CH" sz="1800" b="1" dirty="0"/>
              <a:t>starten / </a:t>
            </a:r>
            <a:r>
              <a:rPr lang="de-CH" sz="1800" b="1" dirty="0" smtClean="0"/>
              <a:t>Ersatzrouter installieren / notfalls Noteneingabe ohne Netzwerk direkt auf dem Server</a:t>
            </a:r>
            <a:endParaRPr lang="de-CH" sz="1800" dirty="0" smtClean="0"/>
          </a:p>
        </p:txBody>
      </p:sp>
    </p:spTree>
    <p:extLst>
      <p:ext uri="{BB962C8B-B14F-4D97-AF65-F5344CB8AC3E}">
        <p14:creationId xmlns:p14="http://schemas.microsoft.com/office/powerpoint/2010/main" val="19461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55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15615" y="1106160"/>
            <a:ext cx="5358713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Ausfallszenarien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81021" y="1916832"/>
            <a:ext cx="7212699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>
                <a:solidFill>
                  <a:srgbClr val="FF0000"/>
                </a:solidFill>
              </a:rPr>
              <a:t>Szenario 5:</a:t>
            </a:r>
            <a:r>
              <a:rPr lang="de-CH" sz="1800" b="1" dirty="0">
                <a:solidFill>
                  <a:srgbClr val="FF0000"/>
                </a:solidFill>
              </a:rPr>
              <a:t> Ausfall Server </a:t>
            </a:r>
            <a:br>
              <a:rPr lang="de-CH" sz="1800" b="1" dirty="0">
                <a:solidFill>
                  <a:srgbClr val="FF0000"/>
                </a:solidFill>
              </a:rPr>
            </a:br>
            <a:r>
              <a:rPr lang="de-CH" sz="1800" b="1" dirty="0" err="1"/>
              <a:t>Server</a:t>
            </a:r>
            <a:r>
              <a:rPr lang="de-CH" sz="1800" b="1" dirty="0"/>
              <a:t> neu </a:t>
            </a:r>
            <a:r>
              <a:rPr lang="de-CH" sz="1800" b="1" dirty="0" smtClean="0"/>
              <a:t>starten</a:t>
            </a:r>
            <a:br>
              <a:rPr lang="de-CH" sz="1800" b="1" dirty="0" smtClean="0"/>
            </a:br>
            <a:r>
              <a:rPr lang="de-CH" sz="1800" b="1" dirty="0" smtClean="0"/>
              <a:t>Arbeitsplatz </a:t>
            </a:r>
            <a:r>
              <a:rPr lang="de-CH" sz="1800" b="1" dirty="0"/>
              <a:t>PC zum Server umfunktionieren -&gt; </a:t>
            </a:r>
            <a:r>
              <a:rPr lang="de-CH" sz="1800" b="1" dirty="0" err="1"/>
              <a:t>Voris</a:t>
            </a:r>
            <a:r>
              <a:rPr lang="de-CH" sz="1800" b="1" dirty="0"/>
              <a:t> Server Version und Datensicherung </a:t>
            </a:r>
            <a:r>
              <a:rPr lang="de-CH" sz="1800" b="1" dirty="0" smtClean="0"/>
              <a:t>installieren</a:t>
            </a:r>
            <a:r>
              <a:rPr lang="de-CH" sz="1800" b="1" dirty="0"/>
              <a:t/>
            </a:r>
            <a:br>
              <a:rPr lang="de-CH" sz="1800" b="1" dirty="0"/>
            </a:br>
            <a:r>
              <a:rPr lang="de-CH" sz="1800" b="1" dirty="0"/>
              <a:t>Privater Laptop (aus Vorbereitungsphase) einsetzen mit </a:t>
            </a:r>
            <a:r>
              <a:rPr lang="de-CH" sz="1800" b="1" dirty="0" smtClean="0"/>
              <a:t>Datensicherung</a:t>
            </a:r>
            <a:br>
              <a:rPr lang="de-CH" sz="1800" b="1" dirty="0" smtClean="0"/>
            </a:b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i="1" dirty="0" smtClean="0">
                <a:solidFill>
                  <a:srgbClr val="FF0000"/>
                </a:solidFill>
              </a:rPr>
              <a:t>Szenario 6:</a:t>
            </a:r>
            <a:r>
              <a:rPr lang="de-CH" sz="1800" b="1" dirty="0" smtClean="0">
                <a:solidFill>
                  <a:srgbClr val="FF0000"/>
                </a:solidFill>
              </a:rPr>
              <a:t> Ausfall Drucker</a:t>
            </a:r>
            <a:br>
              <a:rPr lang="de-CH" sz="1800" b="1" dirty="0" smtClean="0">
                <a:solidFill>
                  <a:srgbClr val="FF0000"/>
                </a:solidFill>
              </a:rPr>
            </a:br>
            <a:r>
              <a:rPr lang="de-CH" sz="1800" b="1" dirty="0" err="1"/>
              <a:t>Drucker</a:t>
            </a:r>
            <a:r>
              <a:rPr lang="de-CH" sz="1800" b="1" dirty="0"/>
              <a:t> neu starten / Papierstau prüfen / Toner ersetzen /  </a:t>
            </a:r>
            <a:r>
              <a:rPr lang="de-CH" sz="1800" b="1" dirty="0" smtClean="0"/>
              <a:t>Entwickler </a:t>
            </a:r>
            <a:r>
              <a:rPr lang="de-CH" sz="1800" b="1" dirty="0"/>
              <a:t>austauschen / </a:t>
            </a:r>
            <a:r>
              <a:rPr lang="de-CH" sz="1800" b="1" dirty="0" smtClean="0"/>
              <a:t>notfalls privaten Drucker einsetzen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13618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56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15616" y="1061676"/>
            <a:ext cx="5358713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Abschlussarbeiten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9632" y="1622520"/>
            <a:ext cx="763284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Endranglisten vom Jurypräsidenten unterschreiben</a:t>
            </a:r>
            <a:br>
              <a:rPr lang="de-CH" sz="1800" b="1" dirty="0" smtClean="0"/>
            </a:br>
            <a:r>
              <a:rPr lang="de-CH" sz="1800" b="1" dirty="0" smtClean="0"/>
              <a:t>Einscannen und an SVV </a:t>
            </a:r>
            <a:r>
              <a:rPr lang="de-CH" sz="1800" b="1" dirty="0" smtClean="0">
                <a:hlinkClick r:id="rId3"/>
              </a:rPr>
              <a:t>administration@voltige.ch</a:t>
            </a: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Notenblätter Scans an SVV Admin (Weg noch offen)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Ranglisten PDF Dateien </a:t>
            </a:r>
            <a:r>
              <a:rPr lang="de-CH" sz="1800" b="1" dirty="0"/>
              <a:t>an </a:t>
            </a:r>
            <a:r>
              <a:rPr lang="de-CH" sz="1800" b="1" dirty="0" smtClean="0">
                <a:hlinkClick r:id="rId4"/>
              </a:rPr>
              <a:t>kommunikation@voltige.ch</a:t>
            </a: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Juryrapport einscannen und an </a:t>
            </a:r>
            <a:r>
              <a:rPr lang="de-CH" sz="1800" b="1" dirty="0">
                <a:hlinkClick r:id="rId3"/>
              </a:rPr>
              <a:t>administration@voltige.ch</a:t>
            </a:r>
            <a:endParaRPr lang="de-CH" sz="1800" b="1" dirty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endParaRPr lang="de-CH" sz="1800" b="1" dirty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Am Folgetag (arbeiten auf privatem PC)</a:t>
            </a:r>
            <a:br>
              <a:rPr lang="de-CH" sz="1800" b="1" dirty="0" smtClean="0"/>
            </a:br>
            <a:r>
              <a:rPr lang="de-CH" sz="1800" b="1" dirty="0" smtClean="0"/>
              <a:t>Allfällige Rechenkorrekturen (Eingabefehler) nachbessern und </a:t>
            </a:r>
            <a:br>
              <a:rPr lang="de-CH" sz="1800" b="1" dirty="0" smtClean="0"/>
            </a:br>
            <a:r>
              <a:rPr lang="de-CH" sz="1800" b="1" dirty="0" smtClean="0"/>
              <a:t>Datenexport an SVPS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33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57</a:t>
            </a:fld>
            <a:endParaRPr lang="de-DE" sz="1000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115616" y="1061676"/>
            <a:ext cx="5918858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Organisation / Logistik </a:t>
            </a:r>
            <a:r>
              <a:rPr lang="de-CH" sz="1800" i="1" dirty="0" smtClean="0"/>
              <a:t>(Marco)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624" y="1984978"/>
            <a:ext cx="741921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Infrastruktur Abbau und Kontrolle Inventar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Weitergabe an nächsten Veranstalter</a:t>
            </a:r>
            <a:br>
              <a:rPr lang="de-CH" sz="1800" b="1" dirty="0" smtClean="0"/>
            </a:br>
            <a:r>
              <a:rPr lang="de-CH" sz="1800" b="1" dirty="0" smtClean="0"/>
              <a:t>Absprache zwischen den OK Rechnungsbüro Verantwortlichen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Toner Nachbestellung</a:t>
            </a:r>
            <a:br>
              <a:rPr lang="de-CH" sz="1800" b="1" dirty="0" smtClean="0"/>
            </a:br>
            <a:r>
              <a:rPr lang="de-CH" sz="1800" b="1" dirty="0" smtClean="0"/>
              <a:t>Brother TN-2320 (2’600 Blatt) notfalls TN-2310 (1’200 Blatt)</a:t>
            </a:r>
            <a:br>
              <a:rPr lang="de-CH" sz="1800" b="1" dirty="0" smtClean="0"/>
            </a:br>
            <a:r>
              <a:rPr lang="de-CH" sz="1800" b="1" dirty="0" smtClean="0"/>
              <a:t>Selber organisieren und Rechnung an </a:t>
            </a:r>
            <a:r>
              <a:rPr lang="de-CH" sz="1800" b="1" dirty="0" smtClean="0">
                <a:hlinkClick r:id="rId3"/>
              </a:rPr>
              <a:t>finanzen@voltige.ch</a:t>
            </a:r>
            <a:r>
              <a:rPr lang="de-CH" sz="1800" b="1" dirty="0" smtClean="0"/>
              <a:t/>
            </a:r>
            <a:br>
              <a:rPr lang="de-CH" sz="1800" b="1" dirty="0" smtClean="0"/>
            </a:br>
            <a:endParaRPr lang="de-CH" sz="1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Meldung defekter Komponenten an </a:t>
            </a:r>
            <a:r>
              <a:rPr lang="de-CH" sz="1800" b="1" dirty="0" smtClean="0">
                <a:hlinkClick r:id="rId4"/>
              </a:rPr>
              <a:t>entwicklung@voltige.ch</a:t>
            </a:r>
            <a:endParaRPr lang="de-CH" sz="1800" b="1" dirty="0" smtClean="0"/>
          </a:p>
          <a:p>
            <a:pPr>
              <a:lnSpc>
                <a:spcPct val="150000"/>
              </a:lnSpc>
              <a:buClr>
                <a:srgbClr val="CC0000"/>
              </a:buClr>
              <a:buSzPct val="80000"/>
            </a:pPr>
            <a:endParaRPr lang="de-CH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8346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E34291F5-0C30-4990-9BCD-FAABBC042A48}" type="slidenum">
              <a:rPr lang="de-DE" sz="1000"/>
              <a:pPr algn="r" eaLnBrk="1" hangingPunct="1"/>
              <a:t>58</a:t>
            </a:fld>
            <a:endParaRPr lang="de-DE" sz="1000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619672" y="1772816"/>
            <a:ext cx="5554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de-CH" b="1" dirty="0"/>
              <a:t>Herzlichen Dank für e</a:t>
            </a:r>
            <a:r>
              <a:rPr lang="de-CH" b="1" dirty="0" smtClean="0"/>
              <a:t>uer </a:t>
            </a:r>
            <a:r>
              <a:rPr lang="de-CH" b="1" dirty="0"/>
              <a:t>Interesse ! </a:t>
            </a:r>
          </a:p>
        </p:txBody>
      </p:sp>
      <p:pic>
        <p:nvPicPr>
          <p:cNvPr id="2" name="Bild 1" descr="Dan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400600" cy="3176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6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Kontrolle der Daten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12" name="Bild 11" descr="Contro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3445">
            <a:off x="3131840" y="2666463"/>
            <a:ext cx="3600400" cy="2883189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 bwMode="auto">
          <a:xfrm rot="19186722">
            <a:off x="1943544" y="4761312"/>
            <a:ext cx="1584176" cy="15841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4" name="Parallelogramm 13"/>
          <p:cNvSpPr/>
          <p:nvPr/>
        </p:nvSpPr>
        <p:spPr bwMode="auto">
          <a:xfrm flipH="1">
            <a:off x="5868144" y="4293096"/>
            <a:ext cx="2016224" cy="648072"/>
          </a:xfrm>
          <a:prstGeom prst="parallelogram">
            <a:avLst>
              <a:gd name="adj" fmla="val 117480"/>
            </a:avLst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 rot="19930832">
            <a:off x="6349006" y="4021255"/>
            <a:ext cx="1054500" cy="7789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calaSansLF-Regular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5398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7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Kontrolle der Daten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3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/>
          <a:stretch/>
        </p:blipFill>
        <p:spPr>
          <a:xfrm>
            <a:off x="755576" y="2420888"/>
            <a:ext cx="7640706" cy="1547509"/>
          </a:xfrm>
          <a:prstGeom prst="rect">
            <a:avLst/>
          </a:prstGeom>
        </p:spPr>
      </p:pic>
      <p:pic>
        <p:nvPicPr>
          <p:cNvPr id="3" name="Bild 2" descr="Screenshot (10)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/>
          <a:stretch/>
        </p:blipFill>
        <p:spPr>
          <a:xfrm>
            <a:off x="251520" y="4005064"/>
            <a:ext cx="8630213" cy="2419075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 bwMode="auto">
          <a:xfrm flipH="1" flipV="1">
            <a:off x="3923928" y="3356992"/>
            <a:ext cx="360040" cy="648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Gerade Verbindung mit Pfeil 9"/>
          <p:cNvCxnSpPr/>
          <p:nvPr/>
        </p:nvCxnSpPr>
        <p:spPr bwMode="auto">
          <a:xfrm flipV="1">
            <a:off x="8532440" y="4293096"/>
            <a:ext cx="288032" cy="4320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16896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Richter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37591">
            <a:off x="2166234" y="1899697"/>
            <a:ext cx="4319401" cy="4146606"/>
          </a:xfrm>
          <a:prstGeom prst="rect">
            <a:avLst/>
          </a:prstGeom>
        </p:spPr>
      </p:pic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8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Richter Einteilung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33495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2"/>
          <p:cNvSpPr txBox="1">
            <a:spLocks noGrp="1"/>
          </p:cNvSpPr>
          <p:nvPr/>
        </p:nvSpPr>
        <p:spPr bwMode="auto">
          <a:xfrm>
            <a:off x="7667625" y="6324600"/>
            <a:ext cx="1019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algn="r" eaLnBrk="1" hangingPunct="1"/>
            <a:fld id="{48FB2784-3A5C-4C97-A89D-523B7BEAF115}" type="slidenum">
              <a:rPr lang="de-DE" sz="1000"/>
              <a:pPr algn="r" eaLnBrk="1" hangingPunct="1"/>
              <a:t>9</a:t>
            </a:fld>
            <a:endParaRPr lang="de-DE" sz="10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31640" y="1772816"/>
            <a:ext cx="5614909" cy="10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endParaRPr lang="de-CH" sz="800" b="1" dirty="0" smtClean="0"/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1800" b="1" dirty="0" smtClean="0"/>
              <a:t>Richter Einteilung</a:t>
            </a:r>
          </a:p>
          <a:p>
            <a:pPr marL="273050" indent="-273050">
              <a:lnSpc>
                <a:spcPct val="150000"/>
              </a:lnSpc>
              <a:buClr>
                <a:srgbClr val="CC0000"/>
              </a:buClr>
              <a:buSzPct val="80000"/>
              <a:buFont typeface="Wingdings" panose="05000000000000000000" pitchFamily="2" charset="2"/>
              <a:buChar char="Ø"/>
            </a:pPr>
            <a:endParaRPr lang="de-CH" sz="1800" b="1" dirty="0"/>
          </a:p>
        </p:txBody>
      </p:sp>
      <p:pic>
        <p:nvPicPr>
          <p:cNvPr id="2" name="Bild 1" descr="Screenshot (11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2420888"/>
            <a:ext cx="6192688" cy="1311029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 flipH="1" flipV="1">
            <a:off x="3707904" y="3501008"/>
            <a:ext cx="360040" cy="7920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1" y="980728"/>
            <a:ext cx="6690708" cy="7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calaSansLF-Regular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calaSansLF-Regular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buClr>
                <a:srgbClr val="CC0000"/>
              </a:buClr>
              <a:buSzPct val="80000"/>
            </a:pPr>
            <a:r>
              <a:rPr lang="de-CH" sz="2800" b="1" dirty="0" smtClean="0"/>
              <a:t>Vorbereitung des Turniers </a:t>
            </a:r>
            <a:r>
              <a:rPr lang="de-CH" sz="1800" i="1" dirty="0" smtClean="0"/>
              <a:t>(Sammy)</a:t>
            </a:r>
          </a:p>
        </p:txBody>
      </p:sp>
    </p:spTree>
    <p:extLst>
      <p:ext uri="{BB962C8B-B14F-4D97-AF65-F5344CB8AC3E}">
        <p14:creationId xmlns:p14="http://schemas.microsoft.com/office/powerpoint/2010/main" val="34044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Übergänge">
  <a:themeElements>
    <a:clrScheme name="">
      <a:dk1>
        <a:srgbClr val="000000"/>
      </a:dk1>
      <a:lt1>
        <a:srgbClr val="EAEAEA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3F3F3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ScalaSansLF-Bold"/>
        <a:ea typeface=""/>
        <a:cs typeface=""/>
      </a:majorFont>
      <a:minorFont>
        <a:latin typeface="ScalaSansLF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alaSansLF-Regular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calaSansLF-Regular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1229</Words>
  <Application>Microsoft Office PowerPoint</Application>
  <PresentationFormat>Bildschirmpräsentation (4:3)</PresentationFormat>
  <Paragraphs>1395</Paragraphs>
  <Slides>58</Slides>
  <Notes>58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59" baseType="lpstr">
      <vt:lpstr>Übergänge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Marco</dc:creator>
  <cp:lastModifiedBy>Marco</cp:lastModifiedBy>
  <cp:revision>509</cp:revision>
  <cp:lastPrinted>2014-02-21T20:38:14Z</cp:lastPrinted>
  <dcterms:created xsi:type="dcterms:W3CDTF">2004-01-20T20:58:50Z</dcterms:created>
  <dcterms:modified xsi:type="dcterms:W3CDTF">2016-04-10T07:46:02Z</dcterms:modified>
</cp:coreProperties>
</file>